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9" r:id="rId2"/>
    <p:sldId id="284" r:id="rId3"/>
    <p:sldId id="290" r:id="rId4"/>
    <p:sldId id="294" r:id="rId5"/>
    <p:sldId id="286" r:id="rId6"/>
    <p:sldId id="288" r:id="rId7"/>
    <p:sldId id="287" r:id="rId8"/>
    <p:sldId id="289" r:id="rId9"/>
    <p:sldId id="291" r:id="rId10"/>
    <p:sldId id="297" r:id="rId11"/>
    <p:sldId id="295" r:id="rId12"/>
    <p:sldId id="305" r:id="rId13"/>
    <p:sldId id="296" r:id="rId14"/>
    <p:sldId id="293" r:id="rId15"/>
    <p:sldId id="312" r:id="rId16"/>
    <p:sldId id="298" r:id="rId17"/>
    <p:sldId id="299" r:id="rId18"/>
    <p:sldId id="308" r:id="rId19"/>
    <p:sldId id="300" r:id="rId20"/>
    <p:sldId id="304" r:id="rId21"/>
    <p:sldId id="301" r:id="rId22"/>
    <p:sldId id="313" r:id="rId23"/>
    <p:sldId id="302" r:id="rId24"/>
    <p:sldId id="303" r:id="rId25"/>
    <p:sldId id="311" r:id="rId26"/>
    <p:sldId id="310" r:id="rId27"/>
  </p:sldIdLst>
  <p:sldSz cx="9144000" cy="6858000" type="screen4x3"/>
  <p:notesSz cx="7099300" cy="10234613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-18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3228" y="-96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699B533B-DFA8-420A-B985-4659161661FC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4" name="Symbol zastępczy stopki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42803AFC-0C57-4DE9-A537-7C07FAFC41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5317B35A-4E85-4974-971E-C20C81E34D9C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4" name="Symbol zastępczy obrazu slajdu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83325D07-C0DF-4FAD-BB67-03012DFC5F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0737B-E21C-41FA-B931-86E6B0CCDE6C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0FE4C-A2DF-433E-98A2-7D5604AF898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C6AC9-7E80-41EF-8F82-7B4C6EE97337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1BA7A-BA5D-4E6B-ADE1-3900FE3669C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E7F21-0FDB-4816-BF46-FC786003FDCA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3F4DB-66E6-42AC-B6FB-F5EE5CAD5DE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AFA4C-D2EA-4FA1-862F-6F5698B57956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193FB-77FC-4016-B914-CAA1058FB0F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6F507-23C1-432B-A452-5B4CB98DDED9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8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8EA48-41B9-4422-875E-8755B624B96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127C2-4E5A-4431-99D2-E256F922BC86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4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97164-16BD-400D-8E11-435B96CE3AB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2F4C7-896A-4D4D-A65E-A6615C64799E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3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C5400-34DF-42AE-AED6-C9AD74AAC2D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04443-19E7-4B0D-8C3A-2F6D6368AD57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0F63C-4B97-4E5F-AEA9-19192C2E29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7BD76-6CD4-4250-B71A-0B6F3D0F8E9D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6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9F1DF-54EA-4626-832A-3B814AF115D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04E9E-6145-46ED-BFF4-4351E000A411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696FE-9926-40B7-85B5-484D70E48C3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73EF-00F9-4E20-B8DF-DDB64F279DF5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5E835-4B41-4EA9-9FAD-010703C1586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DB7783-02D6-408B-A99A-9CE8659775F8}" type="datetimeFigureOut">
              <a:rPr lang="pl-PL"/>
              <a:pPr>
                <a:defRPr/>
              </a:pPr>
              <a:t>2024-05-07</a:t>
            </a:fld>
            <a:endParaRPr lang="pl-PL"/>
          </a:p>
        </p:txBody>
      </p:sp>
      <p:sp>
        <p:nvSpPr>
          <p:cNvPr id="5" name="Symbol zastępczy stopki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F43D1EE-8B23-420A-8482-3BE0AB5239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pic>
        <p:nvPicPr>
          <p:cNvPr id="1031" name="Obraz 6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58075" y="260350"/>
            <a:ext cx="1290638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I:\prezentacja\wiorek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I:\prezentacja\wiorek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927725" y="4635500"/>
            <a:ext cx="3216275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1476375" y="476250"/>
            <a:ext cx="62293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pl-PL" altLang="pl-PL" sz="2800">
                <a:latin typeface="Monotype Corsiva" pitchFamily="66" charset="0"/>
              </a:rPr>
              <a:t>Szkoła Główna Gospodarstwa Wiejskiego</a:t>
            </a:r>
            <a:br>
              <a:rPr lang="pl-PL" altLang="pl-PL" sz="2800">
                <a:latin typeface="Monotype Corsiva" pitchFamily="66" charset="0"/>
              </a:rPr>
            </a:br>
            <a:r>
              <a:rPr lang="pl-PL" altLang="pl-PL" sz="2800">
                <a:latin typeface="Monotype Corsiva" pitchFamily="66" charset="0"/>
              </a:rPr>
              <a:t>w Warszawie</a:t>
            </a:r>
            <a:r>
              <a:rPr lang="pl-PL" altLang="pl-PL" sz="3600" b="1">
                <a:solidFill>
                  <a:srgbClr val="993300"/>
                </a:solidFill>
                <a:latin typeface="Monotype Corsiva" pitchFamily="66" charset="0"/>
              </a:rPr>
              <a:t> </a:t>
            </a:r>
            <a:endParaRPr lang="en-GB" altLang="pl-PL" sz="4400" b="1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10" name="Rectangle 1051">
            <a:extLst/>
          </p:cNvPr>
          <p:cNvSpPr>
            <a:spLocks noChangeArrowheads="1"/>
          </p:cNvSpPr>
          <p:nvPr/>
        </p:nvSpPr>
        <p:spPr bwMode="auto">
          <a:xfrm>
            <a:off x="995363" y="1457325"/>
            <a:ext cx="76073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l-PL" sz="3600" b="1" dirty="0">
                <a:latin typeface="+mj-lt"/>
              </a:rPr>
              <a:t>Wydział Technologii Drewna</a:t>
            </a:r>
          </a:p>
          <a:p>
            <a:pPr algn="ctr" eaLnBrk="1" hangingPunct="1">
              <a:defRPr/>
            </a:pPr>
            <a:r>
              <a:rPr lang="pl-PL" sz="3600" b="1" dirty="0">
                <a:latin typeface="+mj-lt"/>
              </a:rPr>
              <a:t>Instytut Nauk Drzewnych i Meblarstwa</a:t>
            </a:r>
          </a:p>
        </p:txBody>
      </p:sp>
      <p:sp>
        <p:nvSpPr>
          <p:cNvPr id="12" name="Rectangle 1051">
            <a:extLst/>
          </p:cNvPr>
          <p:cNvSpPr>
            <a:spLocks noChangeArrowheads="1"/>
          </p:cNvSpPr>
          <p:nvPr/>
        </p:nvSpPr>
        <p:spPr bwMode="auto">
          <a:xfrm>
            <a:off x="1263217" y="3197225"/>
            <a:ext cx="676839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l-PL" sz="3200" b="1" dirty="0">
                <a:latin typeface="+mj-lt"/>
              </a:rPr>
              <a:t>Spotkanie pracowników</a:t>
            </a:r>
          </a:p>
          <a:p>
            <a:pPr algn="ctr" eaLnBrk="1" hangingPunct="1">
              <a:defRPr/>
            </a:pPr>
            <a:r>
              <a:rPr lang="pl-PL" sz="3200" b="1" dirty="0">
                <a:latin typeface="+mj-lt"/>
              </a:rPr>
              <a:t>ze studentami </a:t>
            </a:r>
          </a:p>
          <a:p>
            <a:pPr algn="ctr" eaLnBrk="1" hangingPunct="1">
              <a:defRPr/>
            </a:pPr>
            <a:r>
              <a:rPr lang="pl-PL" sz="3200" b="1" dirty="0">
                <a:latin typeface="+mj-lt"/>
              </a:rPr>
              <a:t>dotyczące realizacji prac dyplomowych</a:t>
            </a:r>
          </a:p>
        </p:txBody>
      </p:sp>
      <p:sp>
        <p:nvSpPr>
          <p:cNvPr id="13" name="Rectangle 1051">
            <a:extLst/>
          </p:cNvPr>
          <p:cNvSpPr>
            <a:spLocks noChangeArrowheads="1"/>
          </p:cNvSpPr>
          <p:nvPr/>
        </p:nvSpPr>
        <p:spPr bwMode="auto">
          <a:xfrm>
            <a:off x="0" y="6211888"/>
            <a:ext cx="9144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800" dirty="0">
                <a:latin typeface="+mj-lt"/>
              </a:rPr>
              <a:t>2024 r.</a:t>
            </a:r>
          </a:p>
        </p:txBody>
      </p:sp>
      <p:pic>
        <p:nvPicPr>
          <p:cNvPr id="2055" name="image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938" y="215900"/>
            <a:ext cx="130333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41300" y="1721988"/>
            <a:ext cx="8736013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Prof. dr hab. inż. Piotr Beer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Prof. dr hab. inż. Mariusz Mamiński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Piotr Boruszewski, prof. SGGW 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Piotr Borysiuk, prof. SGGW 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Grzegorz </a:t>
            </a:r>
            <a:r>
              <a:rPr lang="pl-PL" sz="2000" dirty="0" err="1">
                <a:latin typeface="+mn-lt"/>
                <a:cs typeface="Times New Roman" pitchFamily="18" charset="0"/>
              </a:rPr>
              <a:t>Kowaluk</a:t>
            </a:r>
            <a:r>
              <a:rPr lang="pl-PL" sz="2000" dirty="0">
                <a:latin typeface="+mn-lt"/>
                <a:cs typeface="Times New Roman" pitchFamily="18" charset="0"/>
              </a:rPr>
              <a:t>, prof. SGGW 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Piotr Przybysz, prof. SGGW 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Izabela Burawska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Emilia Grzegorzewska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hab. inż. Marcin </a:t>
            </a:r>
            <a:r>
              <a:rPr lang="pl-PL" sz="2000" dirty="0" err="1">
                <a:latin typeface="+mn-lt"/>
                <a:cs typeface="Times New Roman" pitchFamily="18" charset="0"/>
              </a:rPr>
              <a:t>Zbieć</a:t>
            </a:r>
            <a:endParaRPr lang="pl-PL" sz="2000" dirty="0">
              <a:latin typeface="+mn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Justyna Biernacka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Marek </a:t>
            </a:r>
            <a:r>
              <a:rPr lang="pl-PL" sz="2000" dirty="0" err="1">
                <a:latin typeface="+mn-lt"/>
                <a:cs typeface="Times New Roman" pitchFamily="18" charset="0"/>
              </a:rPr>
              <a:t>Grześkiewicz</a:t>
            </a:r>
            <a:endParaRPr lang="pl-PL" sz="2000" dirty="0">
              <a:latin typeface="+mn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Edyta Małachowska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Mateusz Niedbała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Sylwia Oleńska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Anna </a:t>
            </a:r>
            <a:r>
              <a:rPr lang="pl-PL" sz="2000" dirty="0" err="1">
                <a:latin typeface="+mn-lt"/>
                <a:cs typeface="Times New Roman" pitchFamily="18" charset="0"/>
              </a:rPr>
              <a:t>Ozaist</a:t>
            </a:r>
            <a:r>
              <a:rPr lang="pl-PL" sz="2000" dirty="0">
                <a:latin typeface="+mn-lt"/>
                <a:cs typeface="Times New Roman" pitchFamily="18" charset="0"/>
              </a:rPr>
              <a:t> – Przybyła 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Kamil Roman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Anna Różańska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000" dirty="0">
                <a:latin typeface="+mn-lt"/>
                <a:cs typeface="Times New Roman" pitchFamily="18" charset="0"/>
              </a:rPr>
              <a:t>Dr inż. Witold Wardal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endParaRPr lang="pl-PL" sz="2000" dirty="0">
              <a:latin typeface="+mn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endParaRPr lang="pl-PL" sz="2000" dirty="0">
              <a:latin typeface="+mn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endParaRPr lang="pl-PL" sz="2000" dirty="0"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41300" y="2705100"/>
            <a:ext cx="8404225" cy="2030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pl-PL" sz="2800" dirty="0">
                <a:latin typeface="+mj-lt"/>
                <a:cs typeface="Times New Roman" pitchFamily="18" charset="0"/>
              </a:rPr>
              <a:t>prace badawcze – laboratoryjne, </a:t>
            </a:r>
          </a:p>
          <a:p>
            <a:pPr marL="514350" indent="-514350" eaLnBrk="1" hangingPunct="1">
              <a:lnSpc>
                <a:spcPct val="90000"/>
              </a:lnSpc>
              <a:defRPr/>
            </a:pPr>
            <a:endParaRPr lang="pl-PL" sz="2800" dirty="0">
              <a:latin typeface="+mj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 startAt="2"/>
              <a:defRPr/>
            </a:pPr>
            <a:r>
              <a:rPr lang="pl-PL" sz="2800" dirty="0">
                <a:latin typeface="+mj-lt"/>
                <a:cs typeface="Times New Roman" pitchFamily="18" charset="0"/>
              </a:rPr>
              <a:t>prace badawcze – przemysłowe, 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 startAt="2"/>
              <a:defRPr/>
            </a:pPr>
            <a:endParaRPr lang="pl-PL" sz="2800" dirty="0">
              <a:latin typeface="+mj-lt"/>
              <a:cs typeface="Times New Roman" pitchFamily="18" charset="0"/>
            </a:endParaRPr>
          </a:p>
          <a:p>
            <a:pPr marL="514350" indent="-514350" eaLnBrk="1" hangingPunct="1">
              <a:lnSpc>
                <a:spcPct val="90000"/>
              </a:lnSpc>
              <a:buFontTx/>
              <a:buAutoNum type="arabicPeriod" startAt="2"/>
              <a:defRPr/>
            </a:pPr>
            <a:r>
              <a:rPr lang="pl-PL" sz="2800" dirty="0" smtClean="0">
                <a:latin typeface="+mj-lt"/>
                <a:cs typeface="Times New Roman" pitchFamily="18" charset="0"/>
              </a:rPr>
              <a:t>prace </a:t>
            </a:r>
            <a:r>
              <a:rPr lang="pl-PL" sz="2800" dirty="0">
                <a:latin typeface="+mj-lt"/>
                <a:cs typeface="Times New Roman" pitchFamily="18" charset="0"/>
              </a:rPr>
              <a:t>projektowe.</a:t>
            </a:r>
          </a:p>
        </p:txBody>
      </p:sp>
      <p:sp>
        <p:nvSpPr>
          <p:cNvPr id="5" name="Prostokąt 4">
            <a:extLst/>
          </p:cNvPr>
          <p:cNvSpPr/>
          <p:nvPr/>
        </p:nvSpPr>
        <p:spPr>
          <a:xfrm>
            <a:off x="241300" y="1935163"/>
            <a:ext cx="678973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Formy realizowanych prac dyplomowych: 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0" y="5808663"/>
            <a:ext cx="91440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800" b="1" dirty="0">
                <a:latin typeface="+mj-lt"/>
              </a:rPr>
              <a:t>Praca dyplomowa standardowa / artykuł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Prof. dr hab. inż. Piotr Beer </a:t>
            </a:r>
            <a:r>
              <a:rPr lang="pl-PL" sz="2800" dirty="0">
                <a:latin typeface="+mj-lt"/>
                <a:cs typeface="Times New Roman" pitchFamily="18" charset="0"/>
              </a:rPr>
              <a:t>(pokój 1/34)</a:t>
            </a:r>
          </a:p>
        </p:txBody>
      </p:sp>
      <p:sp>
        <p:nvSpPr>
          <p:cNvPr id="5" name="Prostokąt 4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41313" y="3436938"/>
            <a:ext cx="8650287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projektowanie mebli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zasady produkcji mebli w myśl zrównoważonego rozwoju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gospodarowanie pozostałościami poprodukcyjnymi w idei </a:t>
            </a:r>
            <a:r>
              <a:rPr lang="pl-PL" sz="2800" dirty="0" err="1">
                <a:latin typeface="+mj-lt"/>
              </a:rPr>
              <a:t>upcyclingu</a:t>
            </a:r>
            <a:endParaRPr lang="pl-PL" sz="28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Prof. dr hab. inż. Mariusz Mamiński </a:t>
            </a:r>
            <a:r>
              <a:rPr lang="pl-PL" sz="2800" dirty="0">
                <a:latin typeface="+mj-lt"/>
                <a:cs typeface="Times New Roman" pitchFamily="18" charset="0"/>
              </a:rPr>
              <a:t>(pokój 2/53)</a:t>
            </a:r>
          </a:p>
        </p:txBody>
      </p:sp>
      <p:sp>
        <p:nvSpPr>
          <p:cNvPr id="5" name="Prostokąt 4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41313" y="3436938"/>
            <a:ext cx="8650287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kleje na podstawie biopolimerów,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aminowe kleje </a:t>
            </a:r>
            <a:r>
              <a:rPr lang="pl-PL" sz="2800" dirty="0" err="1">
                <a:latin typeface="+mj-lt"/>
              </a:rPr>
              <a:t>bezformaldehydowe</a:t>
            </a:r>
            <a:r>
              <a:rPr lang="pl-PL" sz="2800" dirty="0">
                <a:latin typeface="+mj-lt"/>
              </a:rPr>
              <a:t>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nieklasyczne utwardzacze do klejów aminowych,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modyfikacja celulozy.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812212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n-lt"/>
                <a:cs typeface="Times New Roman" pitchFamily="18" charset="0"/>
              </a:rPr>
              <a:t>Dr hab. inż. Piotr Boruszewski, prof. SGGW </a:t>
            </a:r>
            <a:r>
              <a:rPr lang="pl-PL" sz="2800" dirty="0">
                <a:latin typeface="+mn-lt"/>
                <a:cs typeface="Times New Roman" pitchFamily="18" charset="0"/>
              </a:rPr>
              <a:t>(pokój 1/70)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54388"/>
            <a:ext cx="8812212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kompozyty drzewne o niekonwencjonalnej ingrediencji surowcowej,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adaptacja biomasy lignocelulozowej odnawialnej w krótkim cyklu w technologii tworzyw drzewnych,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badania kierunkowe celulozy bakteryjnej,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właściwości systemów powłokotwórczych i wykończeniowych materiałów drzewnych.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inż. Piotr Borysiuk, prof. SGGW </a:t>
            </a:r>
            <a:r>
              <a:rPr lang="pl-PL" sz="2800" dirty="0">
                <a:latin typeface="+mj-lt"/>
                <a:cs typeface="Times New Roman" pitchFamily="18" charset="0"/>
              </a:rPr>
              <a:t>(pokój 1/70)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436938"/>
            <a:ext cx="8812212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badania właściwości materiałów drewnopochodnych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nowe surowce do produkcji tworzyw drzewnych,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analiza i modyfikacja technologii tworzyw drzewnych,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tworzywa drzewne o niskiej gęstości,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rozwój nowych kompozytów drzewnych,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biopolimery, kompozyty WPC 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720137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inż. Grzegorz </a:t>
            </a:r>
            <a:r>
              <a:rPr lang="pl-PL" sz="2800" b="1" dirty="0" err="1">
                <a:latin typeface="+mj-lt"/>
                <a:cs typeface="Times New Roman" pitchFamily="18" charset="0"/>
              </a:rPr>
              <a:t>Kowaluk</a:t>
            </a:r>
            <a:r>
              <a:rPr lang="pl-PL" sz="2800" b="1" dirty="0">
                <a:latin typeface="+mj-lt"/>
                <a:cs typeface="Times New Roman" pitchFamily="18" charset="0"/>
              </a:rPr>
              <a:t>, prof. SGGW </a:t>
            </a:r>
            <a:r>
              <a:rPr lang="pl-PL" sz="2800" dirty="0">
                <a:latin typeface="+mj-lt"/>
                <a:cs typeface="Times New Roman" pitchFamily="18" charset="0"/>
              </a:rPr>
              <a:t>(pokój 1/68)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54388"/>
            <a:ext cx="8812212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liofilizacja (</a:t>
            </a:r>
            <a:r>
              <a:rPr lang="pl-PL" sz="2800" i="1" dirty="0" err="1">
                <a:latin typeface="+mj-lt"/>
              </a:rPr>
              <a:t>freeze</a:t>
            </a:r>
            <a:r>
              <a:rPr lang="pl-PL" sz="2800" i="1" dirty="0">
                <a:latin typeface="+mj-lt"/>
              </a:rPr>
              <a:t> </a:t>
            </a:r>
            <a:r>
              <a:rPr lang="pl-PL" sz="2800" i="1" dirty="0" err="1">
                <a:latin typeface="+mj-lt"/>
              </a:rPr>
              <a:t>drying</a:t>
            </a:r>
            <a:r>
              <a:rPr lang="pl-PL" sz="2800" dirty="0">
                <a:latin typeface="+mj-lt"/>
              </a:rPr>
              <a:t>) w technologii kompozytów lignocelulozowych,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wykorzystanie biopolimerów, </a:t>
            </a:r>
            <a:r>
              <a:rPr lang="pl-PL" sz="2800" dirty="0" err="1">
                <a:latin typeface="+mj-lt"/>
              </a:rPr>
              <a:t>nanocząstek</a:t>
            </a:r>
            <a:r>
              <a:rPr lang="pl-PL" sz="2800" dirty="0">
                <a:latin typeface="+mj-lt"/>
              </a:rPr>
              <a:t> i innych surowców do wytwarzania kompozytów </a:t>
            </a:r>
            <a:r>
              <a:rPr lang="pl-PL" sz="2800" dirty="0" err="1">
                <a:latin typeface="+mj-lt"/>
              </a:rPr>
              <a:t>lignocelulozowych</a:t>
            </a:r>
            <a:r>
              <a:rPr lang="pl-PL" sz="2800" dirty="0">
                <a:latin typeface="+mj-lt"/>
              </a:rPr>
              <a:t>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k</a:t>
            </a:r>
            <a:r>
              <a:rPr lang="en-US" sz="2800" dirty="0" err="1">
                <a:latin typeface="+mj-lt"/>
              </a:rPr>
              <a:t>ompozyty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drewnopochodne</a:t>
            </a:r>
            <a:r>
              <a:rPr lang="en-US" sz="2800" dirty="0">
                <a:latin typeface="+mj-lt"/>
              </a:rPr>
              <a:t> do </a:t>
            </a:r>
            <a:r>
              <a:rPr lang="pl-PL" sz="2800" dirty="0">
                <a:latin typeface="+mj-lt"/>
              </a:rPr>
              <a:t/>
            </a:r>
            <a:br>
              <a:rPr lang="pl-PL" sz="2800" dirty="0">
                <a:latin typeface="+mj-lt"/>
              </a:rPr>
            </a:br>
            <a:r>
              <a:rPr lang="en-US" sz="2800" dirty="0" err="1">
                <a:latin typeface="+mj-lt"/>
              </a:rPr>
              <a:t>niekonwencjonalnych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zastosowań</a:t>
            </a:r>
            <a:r>
              <a:rPr lang="pl-PL" sz="2800" dirty="0">
                <a:latin typeface="+mj-lt"/>
              </a:rPr>
              <a:t>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inż. Piotr Przybysz, prof. SGGW </a:t>
            </a:r>
            <a:r>
              <a:rPr lang="pl-PL" sz="2800" dirty="0">
                <a:latin typeface="+mj-lt"/>
                <a:cs typeface="Times New Roman" pitchFamily="18" charset="0"/>
              </a:rPr>
              <a:t>(pokój 1/72)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54388"/>
            <a:ext cx="8812212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ocena zdolności </a:t>
            </a:r>
            <a:r>
              <a:rPr lang="pl-PL" sz="2800" dirty="0" err="1">
                <a:latin typeface="+mj-lt"/>
              </a:rPr>
              <a:t>papierotwórczej</a:t>
            </a:r>
            <a:r>
              <a:rPr lang="pl-PL" sz="2800" dirty="0">
                <a:latin typeface="+mj-lt"/>
              </a:rPr>
              <a:t> mas makulaturowych,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ocena możliwości zastosowania surowców </a:t>
            </a:r>
            <a:r>
              <a:rPr lang="pl-PL" sz="2800" dirty="0" err="1">
                <a:latin typeface="+mj-lt"/>
              </a:rPr>
              <a:t>szybkorosnących</a:t>
            </a:r>
            <a:r>
              <a:rPr lang="pl-PL" sz="2800" dirty="0">
                <a:latin typeface="+mj-lt"/>
              </a:rPr>
              <a:t> do produkcji papieru,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podział wody w papierniczych masach włóknistych,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modyfikacja powierzchniowa papieru - nadawanie właściwości funkcyjnych.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inż. Izabela Burawska </a:t>
            </a:r>
            <a:r>
              <a:rPr lang="pl-PL" sz="2800" dirty="0">
                <a:latin typeface="+mj-lt"/>
                <a:cs typeface="Times New Roman" pitchFamily="18" charset="0"/>
              </a:rPr>
              <a:t>(pokój 1/71)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wytrzymałość drewna, 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naprawy, wzmocnienia, translokacja, inwentaryzacja obiektów drewnianych, 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projekty budowlane (budynek jednorodzinny, hala sportowa, basen, więźba itp.),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modyfikacja drewna w aspekcie poprawy właściwości wytrzymałościowych.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Emilia Grzegorzewska </a:t>
            </a:r>
            <a:r>
              <a:rPr lang="pl-PL" sz="2800" dirty="0">
                <a:latin typeface="+mj-lt"/>
                <a:cs typeface="Times New Roman" pitchFamily="18" charset="0"/>
              </a:rPr>
              <a:t>(pokój 2/52)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procesy umiędzynarodowienia polskich przedsiębiorstw meblarskich,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inwestycje i innowacje w przedsiębiorstwach przemysłu drzewnego i meblarskiego,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wpływ pandemii COVID-19 na rozwój przedsiębiorstw drzewnych i meblarskich,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Emilia Grzegorzewska </a:t>
            </a:r>
            <a:r>
              <a:rPr lang="pl-PL" sz="2800" dirty="0">
                <a:latin typeface="+mj-lt"/>
                <a:cs typeface="Times New Roman" pitchFamily="18" charset="0"/>
              </a:rPr>
              <a:t>(pokój 2/52)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decyzje zakupowe konsumentów w branży meblarskiej,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międzynarodowa konkurencyjność przedsiębiorstw drzewnych i meblarskich. 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hab. inż. Marcin </a:t>
            </a:r>
            <a:r>
              <a:rPr lang="pl-PL" sz="2800" b="1" dirty="0" err="1">
                <a:latin typeface="+mj-lt"/>
                <a:cs typeface="Times New Roman" pitchFamily="18" charset="0"/>
              </a:rPr>
              <a:t>Zbieć</a:t>
            </a:r>
            <a:r>
              <a:rPr lang="pl-PL" sz="2800" b="1" dirty="0">
                <a:latin typeface="+mj-lt"/>
                <a:cs typeface="Times New Roman" pitchFamily="18" charset="0"/>
              </a:rPr>
              <a:t> </a:t>
            </a:r>
            <a:r>
              <a:rPr lang="pl-PL" sz="2800" dirty="0">
                <a:latin typeface="+mj-lt"/>
                <a:cs typeface="Times New Roman" pitchFamily="18" charset="0"/>
              </a:rPr>
              <a:t>(pokój 0/68)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prace projektowe,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prace edukacyjne.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Justyna Biernacka </a:t>
            </a:r>
            <a:r>
              <a:rPr lang="pl-PL" sz="2800" dirty="0">
                <a:latin typeface="+mj-lt"/>
                <a:cs typeface="Times New Roman" pitchFamily="18" charset="0"/>
              </a:rPr>
              <a:t>(pokój 2/24a)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analiza kondycji ekonomiczno – finansowej przedsiębiorstw przemysłu drzewnego,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analiza wykorzystania środków trwałych w przedsiębiorstwach przemysłu drzewnego,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analiza źródeł finansowania działalności przedsiębiorstwa sektora drzewnego,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Justyna Biernacka </a:t>
            </a:r>
            <a:r>
              <a:rPr lang="pl-PL" sz="2800" dirty="0">
                <a:latin typeface="+mj-lt"/>
                <a:cs typeface="Times New Roman" pitchFamily="18" charset="0"/>
              </a:rPr>
              <a:t>(pokój 2/24a)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analiza zatrudnienia i wynagradzania pracowników w przedsiębiorstwach przemysłu drzewnego,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charakterystyka i analiza rynku surowca i wyrobów drzewnych.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Marek </a:t>
            </a:r>
            <a:r>
              <a:rPr lang="pl-PL" sz="2800" b="1" dirty="0" err="1">
                <a:latin typeface="+mj-lt"/>
                <a:cs typeface="Times New Roman" pitchFamily="18" charset="0"/>
              </a:rPr>
              <a:t>Grześkiewicz</a:t>
            </a:r>
            <a:r>
              <a:rPr lang="pl-PL" sz="2800" b="1" dirty="0">
                <a:latin typeface="+mj-lt"/>
                <a:cs typeface="Times New Roman" pitchFamily="18" charset="0"/>
              </a:rPr>
              <a:t> </a:t>
            </a:r>
            <a:r>
              <a:rPr lang="pl-PL" sz="2800" dirty="0">
                <a:latin typeface="+mj-lt"/>
                <a:cs typeface="Times New Roman" pitchFamily="18" charset="0"/>
              </a:rPr>
              <a:t>(pokój 0/74)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materiały drzewne </a:t>
            </a:r>
            <a:r>
              <a:rPr lang="pl-PL" sz="2800" dirty="0" smtClean="0">
                <a:latin typeface="+mj-lt"/>
              </a:rPr>
              <a:t>i ich </a:t>
            </a:r>
            <a:r>
              <a:rPr lang="pl-PL" sz="2800" dirty="0">
                <a:latin typeface="+mj-lt"/>
              </a:rPr>
              <a:t>modyfikacja,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prace projektowe.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Edyta Małachowska </a:t>
            </a:r>
            <a:r>
              <a:rPr lang="pl-PL" sz="2800" dirty="0">
                <a:latin typeface="+mj-lt"/>
                <a:cs typeface="Times New Roman" pitchFamily="18" charset="0"/>
              </a:rPr>
              <a:t>(pokój 1/67)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alternatywne surowce włókniste do produkcji papieru (surowce jednoroczne, </a:t>
            </a:r>
            <a:r>
              <a:rPr lang="pl-PL" sz="2800" dirty="0" err="1">
                <a:latin typeface="+mj-lt"/>
              </a:rPr>
              <a:t>szybkorosnące</a:t>
            </a:r>
            <a:r>
              <a:rPr lang="pl-PL" sz="2800" dirty="0">
                <a:latin typeface="+mj-lt"/>
              </a:rPr>
              <a:t> surowce drzewne),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surowce wtórne do produkcji papieru,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technologia papierniczych mas włóknistych,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technologia celulozy i papieru,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Edyta Małachowska </a:t>
            </a:r>
            <a:r>
              <a:rPr lang="pl-PL" sz="2800" dirty="0">
                <a:latin typeface="+mj-lt"/>
                <a:cs typeface="Times New Roman" pitchFamily="18" charset="0"/>
              </a:rPr>
              <a:t>(pokój 1/67)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uszlachetnianie powierzchniowe papieru (mieszanki powlekające),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badania nad trwałością i degradacją papieru.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Mateusz Niedbała </a:t>
            </a:r>
            <a:r>
              <a:rPr lang="pl-PL" sz="2800" dirty="0">
                <a:latin typeface="+mj-lt"/>
                <a:cs typeface="Times New Roman" pitchFamily="18" charset="0"/>
              </a:rPr>
              <a:t>(pokój 2/24b)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systemy </a:t>
            </a:r>
            <a:r>
              <a:rPr lang="pl-PL" sz="2800" dirty="0" err="1">
                <a:latin typeface="+mj-lt"/>
              </a:rPr>
              <a:t>Enterprise</a:t>
            </a:r>
            <a:r>
              <a:rPr lang="pl-PL" sz="2800" dirty="0">
                <a:latin typeface="+mj-lt"/>
              </a:rPr>
              <a:t> </a:t>
            </a:r>
            <a:r>
              <a:rPr lang="pl-PL" sz="2800" dirty="0" err="1">
                <a:latin typeface="+mj-lt"/>
              </a:rPr>
              <a:t>Resource</a:t>
            </a:r>
            <a:r>
              <a:rPr lang="pl-PL" sz="2800" dirty="0">
                <a:latin typeface="+mj-lt"/>
              </a:rPr>
              <a:t> </a:t>
            </a:r>
            <a:r>
              <a:rPr lang="pl-PL" sz="2800" dirty="0" err="1">
                <a:latin typeface="+mj-lt"/>
              </a:rPr>
              <a:t>Planning</a:t>
            </a:r>
            <a:r>
              <a:rPr lang="pl-PL" sz="2800" dirty="0">
                <a:latin typeface="+mj-lt"/>
              </a:rPr>
              <a:t> i </a:t>
            </a:r>
            <a:r>
              <a:rPr lang="pl-PL" sz="2800" dirty="0" err="1">
                <a:latin typeface="+mj-lt"/>
              </a:rPr>
              <a:t>Advanced</a:t>
            </a:r>
            <a:r>
              <a:rPr lang="pl-PL" sz="2800" dirty="0">
                <a:latin typeface="+mj-lt"/>
              </a:rPr>
              <a:t> </a:t>
            </a:r>
            <a:r>
              <a:rPr lang="pl-PL" sz="2800" dirty="0" err="1">
                <a:latin typeface="+mj-lt"/>
              </a:rPr>
              <a:t>Planning</a:t>
            </a:r>
            <a:r>
              <a:rPr lang="pl-PL" sz="2800" dirty="0">
                <a:latin typeface="+mj-lt"/>
              </a:rPr>
              <a:t> and </a:t>
            </a:r>
            <a:r>
              <a:rPr lang="pl-PL" sz="2800" dirty="0" err="1">
                <a:latin typeface="+mj-lt"/>
              </a:rPr>
              <a:t>Scheduling</a:t>
            </a:r>
            <a:r>
              <a:rPr lang="pl-PL" sz="2800" dirty="0">
                <a:latin typeface="+mj-lt"/>
              </a:rPr>
              <a:t> i możliwości ich wykorzystania w branży drzewnej i meblarskiej na przykładzie wybranych przedsiębiorstw,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modyfikowane zarządzanie zasobami ludzkimi i nowoczesne techniki menedżerskie na przykładzie branży drzewnej i meblarskiej,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Mateusz Niedbała </a:t>
            </a:r>
            <a:r>
              <a:rPr lang="pl-PL" sz="2800" dirty="0">
                <a:latin typeface="+mj-lt"/>
                <a:cs typeface="Times New Roman" pitchFamily="18" charset="0"/>
              </a:rPr>
              <a:t>(pokój 2/24b)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prawo własności przemysłowej jako element innowacyjności przedsiębiorstwa,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technologie i ich wpływ na rozwój rzemiosła lutniczego w Polsce i Europie, 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technologie </a:t>
            </a:r>
            <a:r>
              <a:rPr lang="pl-PL" sz="2800" dirty="0" err="1">
                <a:latin typeface="+mj-lt"/>
              </a:rPr>
              <a:t>fitoremediacji</a:t>
            </a:r>
            <a:r>
              <a:rPr lang="pl-PL" sz="2800" dirty="0">
                <a:latin typeface="+mj-lt"/>
              </a:rPr>
              <a:t> wspomaganej wykorzystywane w oczyszczaniu gleb leśnych.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Sylwia Oleńska </a:t>
            </a:r>
            <a:r>
              <a:rPr lang="pl-PL" sz="2800" dirty="0">
                <a:latin typeface="+mj-lt"/>
                <a:cs typeface="Times New Roman" pitchFamily="18" charset="0"/>
              </a:rPr>
              <a:t>(pokój 1/58)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 zarządzanie jakością w produkcji mebli i produkcji elementów meblarskich, w tym Lean Management,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badania wpływu zmian parametrów klimatycznych na parametry elementów meblarskich,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projektowanie CAD mebli i elementów użytkowych z drewna i płyt drewnopochodnych.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Anna </a:t>
            </a:r>
            <a:r>
              <a:rPr lang="pl-PL" sz="2800" b="1" dirty="0" err="1">
                <a:latin typeface="+mj-lt"/>
                <a:cs typeface="Times New Roman" pitchFamily="18" charset="0"/>
              </a:rPr>
              <a:t>Ozaist</a:t>
            </a:r>
            <a:r>
              <a:rPr lang="pl-PL" sz="2800" b="1" dirty="0">
                <a:latin typeface="+mj-lt"/>
                <a:cs typeface="Times New Roman" pitchFamily="18" charset="0"/>
              </a:rPr>
              <a:t> – Przybyła </a:t>
            </a:r>
            <a:r>
              <a:rPr lang="pl-PL" sz="2800" dirty="0">
                <a:latin typeface="+mj-lt"/>
                <a:cs typeface="Times New Roman" pitchFamily="18" charset="0"/>
              </a:rPr>
              <a:t>(pokój 1/58)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dawne meble – forma, funkcja, konstrukcja i ochrona,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konserwacja mebli,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zabytki architektury drewnianej – forma, funkcja, konstrukcja oraz ochrona i współczesne wykorzystanie.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endParaRPr lang="pl-PL" sz="2800" dirty="0">
              <a:latin typeface="+mj-lt"/>
            </a:endParaRP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Kamil Roman </a:t>
            </a:r>
            <a:r>
              <a:rPr lang="pl-PL" sz="2800" dirty="0">
                <a:latin typeface="+mj-lt"/>
                <a:cs typeface="Times New Roman" pitchFamily="18" charset="0"/>
              </a:rPr>
              <a:t>(pokój 2/24b)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 err="1">
                <a:latin typeface="+mj-lt"/>
              </a:rPr>
              <a:t>biokompozyty</a:t>
            </a:r>
            <a:r>
              <a:rPr lang="pl-PL" sz="2800" dirty="0">
                <a:latin typeface="+mj-lt"/>
              </a:rPr>
              <a:t> jako produkt o wysokiej wartości dodanej,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wytrzymałość materiałów drewnopochodnych,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 err="1">
                <a:latin typeface="+mj-lt"/>
              </a:rPr>
              <a:t>biokompozyty</a:t>
            </a:r>
            <a:r>
              <a:rPr lang="pl-PL" sz="2800" dirty="0">
                <a:latin typeface="+mj-lt"/>
              </a:rPr>
              <a:t> jako element zrównoważonego rozwoju.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endParaRPr lang="pl-PL" sz="2800" dirty="0">
              <a:latin typeface="+mj-lt"/>
            </a:endParaRP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Anna Różańska </a:t>
            </a:r>
            <a:r>
              <a:rPr lang="pl-PL" sz="2800" dirty="0">
                <a:latin typeface="+mj-lt"/>
                <a:cs typeface="Times New Roman" pitchFamily="18" charset="0"/>
              </a:rPr>
              <a:t>(pokój 1/61)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charakterystyki, identyfikacje, problematyka konserwatorska oraz restauratorska mebli,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budownictwo drewniane i stolarka architektoniczna,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 właściwości powierzchni drewna oraz tradycyjnych powłok wykończeniowych </a:t>
            </a:r>
            <a:r>
              <a:rPr lang="pl-PL" sz="2800" dirty="0" err="1">
                <a:latin typeface="+mj-lt"/>
              </a:rPr>
              <a:t>vs</a:t>
            </a:r>
            <a:r>
              <a:rPr lang="pl-PL" sz="2800" dirty="0">
                <a:latin typeface="+mj-lt"/>
              </a:rPr>
              <a:t>. powłok współczesnych,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naturalne starzenie się drewna, zabiegi postarzające,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techniki zdobnicze.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208213"/>
            <a:ext cx="8404225" cy="479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eaLnBrk="1" hangingPunct="1">
              <a:lnSpc>
                <a:spcPct val="90000"/>
              </a:lnSpc>
              <a:defRPr/>
            </a:pPr>
            <a:r>
              <a:rPr lang="pl-PL" sz="2800" b="1" dirty="0">
                <a:latin typeface="+mj-lt"/>
                <a:cs typeface="Times New Roman" pitchFamily="18" charset="0"/>
              </a:rPr>
              <a:t>Dr inż. Witold </a:t>
            </a:r>
            <a:r>
              <a:rPr lang="pl-PL" sz="2800" b="1" dirty="0" err="1">
                <a:latin typeface="+mj-lt"/>
                <a:cs typeface="Times New Roman" pitchFamily="18" charset="0"/>
              </a:rPr>
              <a:t>Wardal</a:t>
            </a:r>
            <a:r>
              <a:rPr lang="pl-PL" sz="2800" b="1" dirty="0">
                <a:latin typeface="+mj-lt"/>
                <a:cs typeface="Times New Roman" pitchFamily="18" charset="0"/>
              </a:rPr>
              <a:t> </a:t>
            </a:r>
            <a:r>
              <a:rPr lang="pl-PL" sz="2800" dirty="0">
                <a:latin typeface="+mj-lt"/>
                <a:cs typeface="Times New Roman" pitchFamily="18" charset="0"/>
              </a:rPr>
              <a:t>(pokój 1/57)</a:t>
            </a:r>
          </a:p>
        </p:txBody>
      </p:sp>
      <p:sp>
        <p:nvSpPr>
          <p:cNvPr id="6" name="Prostokąt 5">
            <a:extLst/>
          </p:cNvPr>
          <p:cNvSpPr/>
          <p:nvPr/>
        </p:nvSpPr>
        <p:spPr>
          <a:xfrm>
            <a:off x="331788" y="3333750"/>
            <a:ext cx="86995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zarządzanie projektami w przemyśle drzewnym i meblarskim,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doskonalenie procesów produkcyjnych w przedsiębiorstwie,</a:t>
            </a:r>
          </a:p>
          <a:p>
            <a:pPr marL="358775" lvl="1" indent="-358775" eaLnBrk="1" hangingPunct="1">
              <a:buFont typeface="Wingdings" pitchFamily="2" charset="2"/>
              <a:buChar char="§"/>
              <a:defRPr/>
            </a:pPr>
            <a:r>
              <a:rPr lang="pl-PL" sz="2800" dirty="0">
                <a:latin typeface="+mj-lt"/>
              </a:rPr>
              <a:t>rozwój nowego produktu.</a:t>
            </a:r>
          </a:p>
        </p:txBody>
      </p:sp>
      <p:sp>
        <p:nvSpPr>
          <p:cNvPr id="7" name="Prostokąt 6">
            <a:extLst/>
          </p:cNvPr>
          <p:cNvSpPr/>
          <p:nvPr/>
        </p:nvSpPr>
        <p:spPr>
          <a:xfrm>
            <a:off x="301625" y="2851150"/>
            <a:ext cx="81724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800" i="1" dirty="0">
                <a:latin typeface="+mj-lt"/>
              </a:rPr>
              <a:t>Zainteresowania naukowe / proponowana tematyka: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/>
          </p:cNvPr>
          <p:cNvSpPr/>
          <p:nvPr/>
        </p:nvSpPr>
        <p:spPr>
          <a:xfrm>
            <a:off x="241300" y="247650"/>
            <a:ext cx="7038975" cy="9794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sz="3200" dirty="0">
                <a:latin typeface="+mj-lt"/>
                <a:cs typeface="Times New Roman" pitchFamily="18" charset="0"/>
              </a:rPr>
              <a:t>Katedra Technologii i Przedsiębiorczości w Przemyśle Drzewnym</a:t>
            </a:r>
          </a:p>
        </p:txBody>
      </p:sp>
      <p:sp>
        <p:nvSpPr>
          <p:cNvPr id="4" name="Prostokąt 3">
            <a:extLst/>
          </p:cNvPr>
          <p:cNvSpPr/>
          <p:nvPr/>
        </p:nvSpPr>
        <p:spPr>
          <a:xfrm>
            <a:off x="265113" y="2913063"/>
            <a:ext cx="84042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ctr" eaLnBrk="1" hangingPunct="1">
              <a:lnSpc>
                <a:spcPct val="90000"/>
              </a:lnSpc>
              <a:defRPr/>
            </a:pPr>
            <a:r>
              <a:rPr lang="pl-PL" sz="4000" b="1" dirty="0">
                <a:latin typeface="+mj-lt"/>
                <a:cs typeface="Times New Roman" pitchFamily="18" charset="0"/>
              </a:rPr>
              <a:t>DZIĘKUJĘ ZA UWAGĘ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1261</Words>
  <Application>Microsoft Office PowerPoint</Application>
  <PresentationFormat>Pokaz na ekranie (4:3)</PresentationFormat>
  <Paragraphs>173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Emilia Grzegorzewska</dc:creator>
  <cp:lastModifiedBy>Piotr Boruszewski</cp:lastModifiedBy>
  <cp:revision>132</cp:revision>
  <dcterms:created xsi:type="dcterms:W3CDTF">2012-10-29T15:43:46Z</dcterms:created>
  <dcterms:modified xsi:type="dcterms:W3CDTF">2024-05-07T08:08:15Z</dcterms:modified>
</cp:coreProperties>
</file>